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Raleway SemiBold"/>
      <p:regular r:id="rId34"/>
      <p:bold r:id="rId35"/>
      <p:italic r:id="rId36"/>
      <p:boldItalic r:id="rId37"/>
    </p:embeddedFont>
    <p:embeddedFont>
      <p:font typeface="Raleway Medium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231F65D-6520-4B17-BFBC-3CAF01819F36}">
  <a:tblStyle styleId="{7231F65D-6520-4B17-BFBC-3CAF01819F3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Medium-italic.fntdata"/><Relationship Id="rId20" Type="http://schemas.openxmlformats.org/officeDocument/2006/relationships/slide" Target="slides/slide15.xml"/><Relationship Id="rId41" Type="http://schemas.openxmlformats.org/officeDocument/2006/relationships/font" Target="fonts/RalewayMedium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6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5.xml"/><Relationship Id="rId32" Type="http://schemas.openxmlformats.org/officeDocument/2006/relationships/font" Target="fonts/Raleway-italic.fntdata"/><Relationship Id="rId13" Type="http://schemas.openxmlformats.org/officeDocument/2006/relationships/slide" Target="slides/slide8.xml"/><Relationship Id="rId35" Type="http://schemas.openxmlformats.org/officeDocument/2006/relationships/font" Target="fonts/RalewaySemiBold-bold.fntdata"/><Relationship Id="rId12" Type="http://schemas.openxmlformats.org/officeDocument/2006/relationships/slide" Target="slides/slide7.xml"/><Relationship Id="rId34" Type="http://schemas.openxmlformats.org/officeDocument/2006/relationships/font" Target="fonts/RalewaySemiBold-regular.fntdata"/><Relationship Id="rId15" Type="http://schemas.openxmlformats.org/officeDocument/2006/relationships/slide" Target="slides/slide10.xml"/><Relationship Id="rId37" Type="http://schemas.openxmlformats.org/officeDocument/2006/relationships/font" Target="fonts/RalewaySemiBold-boldItalic.fntdata"/><Relationship Id="rId14" Type="http://schemas.openxmlformats.org/officeDocument/2006/relationships/slide" Target="slides/slide9.xml"/><Relationship Id="rId36" Type="http://schemas.openxmlformats.org/officeDocument/2006/relationships/font" Target="fonts/RalewaySemiBold-italic.fntdata"/><Relationship Id="rId17" Type="http://schemas.openxmlformats.org/officeDocument/2006/relationships/slide" Target="slides/slide12.xml"/><Relationship Id="rId39" Type="http://schemas.openxmlformats.org/officeDocument/2006/relationships/font" Target="fonts/RalewayMedium-bold.fntdata"/><Relationship Id="rId16" Type="http://schemas.openxmlformats.org/officeDocument/2006/relationships/slide" Target="slides/slide11.xml"/><Relationship Id="rId38" Type="http://schemas.openxmlformats.org/officeDocument/2006/relationships/font" Target="fonts/RalewayMedium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" name="Google Shape;3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110a8f9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5110a8f9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110a8f91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5110a8f91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110a8f91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5110a8f91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110a8f91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5110a8f91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110a8f91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5110a8f91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" name="Google Shape;4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110a8f91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5110a8f91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110a8f91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5110a8f91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110a8f91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5110a8f91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110a8f91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5110a8f91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110a8f91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5110a8f91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" name="Google Shape;4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" type="secHead">
  <p:cSld name="SECTION_HEAD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title"/>
          </p:nvPr>
        </p:nvSpPr>
        <p:spPr>
          <a:xfrm>
            <a:off x="1115550" y="2042700"/>
            <a:ext cx="69129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aleway"/>
              <a:buNone/>
              <a:defRPr b="1" sz="48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265500" y="831275"/>
            <a:ext cx="4045200" cy="188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b="1" sz="36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 sz="21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" name="Google Shape;17;p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idx="1" type="body"/>
          </p:nvPr>
        </p:nvSpPr>
        <p:spPr>
          <a:xfrm>
            <a:off x="1587700" y="4451725"/>
            <a:ext cx="5621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1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-título">
  <p:cSld name="MAIN_POI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490250" y="450150"/>
            <a:ext cx="8094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b="1" sz="3600"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hasCustomPrompt="1" type="title"/>
          </p:nvPr>
        </p:nvSpPr>
        <p:spPr>
          <a:xfrm>
            <a:off x="311700" y="1716900"/>
            <a:ext cx="8520600" cy="17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aleway"/>
              <a:buNone/>
              <a:defRPr b="1" sz="120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o Simples">
  <p:cSld name="MAIN_POINT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490250" y="450150"/>
            <a:ext cx="8094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" name="Google Shape;3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getbootstrap.com/getting-started/#download" TargetMode="External"/><Relationship Id="rId4" Type="http://schemas.openxmlformats.org/officeDocument/2006/relationships/hyperlink" Target="http://getbootstrap.com/customize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bootstrapcdn.com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foundation.zurb.com" TargetMode="External"/><Relationship Id="rId4" Type="http://schemas.openxmlformats.org/officeDocument/2006/relationships/hyperlink" Target="http://www.basscss.com/" TargetMode="External"/><Relationship Id="rId5" Type="http://schemas.openxmlformats.org/officeDocument/2006/relationships/hyperlink" Target="http://tachyons.io" TargetMode="External"/><Relationship Id="rId6" Type="http://schemas.openxmlformats.org/officeDocument/2006/relationships/hyperlink" Target="http://semantic-ui.com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w3schools.com/booTsTrap/bootstrap_navbar.asp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type="title"/>
          </p:nvPr>
        </p:nvSpPr>
        <p:spPr>
          <a:xfrm>
            <a:off x="1115550" y="2042700"/>
            <a:ext cx="69129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/>
              <a:t>Bootstrap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idx="4294967295" type="title"/>
          </p:nvPr>
        </p:nvSpPr>
        <p:spPr>
          <a:xfrm>
            <a:off x="412150" y="199625"/>
            <a:ext cx="71904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Bootstrap - Grade aninhadas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5" name="Google Shape;95;p18"/>
          <p:cNvSpPr txBox="1"/>
          <p:nvPr/>
        </p:nvSpPr>
        <p:spPr>
          <a:xfrm>
            <a:off x="412150" y="1139175"/>
            <a:ext cx="7984800" cy="31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&lt;div </a:t>
            </a:r>
            <a:r>
              <a:rPr b="1" i="0" lang="pt-BR" sz="2000" u="none" cap="none" strike="noStrike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class="row"</a:t>
            </a: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&lt;div </a:t>
            </a:r>
            <a:r>
              <a:rPr b="1" i="0" lang="pt-BR" sz="2000" u="none" cap="none" strike="noStrike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class="col-lg-8 col-md-6 col-xs-12"</a:t>
            </a: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&lt;div </a:t>
            </a:r>
            <a:r>
              <a:rPr b="1" i="0" lang="pt-BR" sz="2000" u="none" cap="none" strike="noStrike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class="row"</a:t>
            </a: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	&lt;div </a:t>
            </a:r>
            <a:r>
              <a:rPr b="1" i="0" lang="pt-BR" sz="2000" u="none" cap="none" strike="noStrike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class="col-lg-6"</a:t>
            </a: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&gt;...&lt;/div&gt;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	&lt;div </a:t>
            </a:r>
            <a:r>
              <a:rPr b="1" i="0" lang="pt-BR" sz="2000" u="none" cap="none" strike="noStrike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class="col-lg-6"</a:t>
            </a: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&gt;...&lt;/div&gt;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&lt;/div&gt;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idx="4294967295" type="title"/>
          </p:nvPr>
        </p:nvSpPr>
        <p:spPr>
          <a:xfrm>
            <a:off x="412150" y="199625"/>
            <a:ext cx="71904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Bootstrap - Instalação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412150" y="1139175"/>
            <a:ext cx="7984800" cy="31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Download:</a:t>
            </a:r>
            <a:endParaRPr b="0" i="0" sz="1800" u="none" cap="none" strike="noStrike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sng" cap="none" strike="noStrike">
                <a:solidFill>
                  <a:schemeClr val="hlink"/>
                </a:solidFill>
                <a:latin typeface="Raleway Medium"/>
                <a:ea typeface="Raleway Medium"/>
                <a:cs typeface="Raleway Medium"/>
                <a:sym typeface="Raleway Medium"/>
                <a:hlinkClick r:id="rId3"/>
              </a:rPr>
              <a:t>http://getbootstrap.com/getting-started/#download</a:t>
            </a:r>
            <a:endParaRPr b="0" i="0" sz="1800" u="none" cap="none" strike="noStrike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Permite a personalização:</a:t>
            </a:r>
            <a:endParaRPr b="0" i="0" sz="1800" u="none" cap="none" strike="noStrike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sng" cap="none" strike="noStrike">
                <a:solidFill>
                  <a:schemeClr val="hlink"/>
                </a:solidFill>
                <a:latin typeface="Raleway Medium"/>
                <a:ea typeface="Raleway Medium"/>
                <a:cs typeface="Raleway Medium"/>
                <a:sym typeface="Raleway Medium"/>
                <a:hlinkClick r:id="rId4"/>
              </a:rPr>
              <a:t>http://getbootstrap.com/customize/</a:t>
            </a:r>
            <a:endParaRPr b="0" i="0" sz="1800" u="none" cap="none" strike="noStrike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412150" y="755725"/>
            <a:ext cx="64971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Opção 1 - Baixar código</a:t>
            </a:r>
            <a:endParaRPr b="0" i="0" sz="1400" u="none" cap="none" strike="noStrik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idx="4294967295" type="title"/>
          </p:nvPr>
        </p:nvSpPr>
        <p:spPr>
          <a:xfrm>
            <a:off x="412150" y="199625"/>
            <a:ext cx="71904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Bootstrap - Instalação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8" name="Google Shape;108;p20"/>
          <p:cNvSpPr txBox="1"/>
          <p:nvPr/>
        </p:nvSpPr>
        <p:spPr>
          <a:xfrm>
            <a:off x="412150" y="1139175"/>
            <a:ext cx="7984800" cy="31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Usando CDN</a:t>
            </a:r>
            <a:endParaRPr b="0" i="0" sz="1800" u="none" cap="none" strike="noStrike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sng" cap="none" strike="noStrike">
                <a:solidFill>
                  <a:schemeClr val="hlink"/>
                </a:solidFill>
                <a:latin typeface="Raleway Medium"/>
                <a:ea typeface="Raleway Medium"/>
                <a:cs typeface="Raleway Medium"/>
                <a:sym typeface="Raleway Medium"/>
                <a:hlinkClick r:id="rId3"/>
              </a:rPr>
              <a:t>http://bootstrapcdn.com</a:t>
            </a:r>
            <a:endParaRPr b="0" i="0" sz="1800" u="none" cap="none" strike="noStrike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&lt;link href="https://maxcdn.bootstrapcdn.com/bootstrap/3.3.7/</a:t>
            </a:r>
            <a:endParaRPr b="0" i="0" sz="1800" u="none" cap="none" strike="noStrike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css/bootstrap.min.css" rel="stylesheet"&gt;</a:t>
            </a:r>
            <a:endParaRPr b="0" i="0" sz="1800" u="none" cap="none" strike="noStrike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9" name="Google Shape;109;p20"/>
          <p:cNvSpPr txBox="1"/>
          <p:nvPr/>
        </p:nvSpPr>
        <p:spPr>
          <a:xfrm>
            <a:off x="412150" y="755725"/>
            <a:ext cx="64971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Opção 2 - Importar código com CDN</a:t>
            </a:r>
            <a:endParaRPr b="0" i="0" sz="1400" u="none" cap="none" strike="noStrik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idx="4294967295" type="title"/>
          </p:nvPr>
        </p:nvSpPr>
        <p:spPr>
          <a:xfrm>
            <a:off x="412150" y="199625"/>
            <a:ext cx="71904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Bootstrap - Instalação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5" name="Google Shape;115;p21"/>
          <p:cNvSpPr txBox="1"/>
          <p:nvPr/>
        </p:nvSpPr>
        <p:spPr>
          <a:xfrm>
            <a:off x="412150" y="755725"/>
            <a:ext cx="64971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Opção 3 - SASS/LESS</a:t>
            </a:r>
            <a:endParaRPr b="0" i="0" sz="1400" u="none" cap="none" strike="noStrik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16" name="Google Shape;11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1350" y="1528450"/>
            <a:ext cx="2781300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idx="4294967295" type="title"/>
          </p:nvPr>
        </p:nvSpPr>
        <p:spPr>
          <a:xfrm>
            <a:off x="412150" y="199625"/>
            <a:ext cx="71904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OUTROS FRAMEWORKS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412150" y="958775"/>
            <a:ext cx="7984800" cy="3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Zurb Foundation</a:t>
            </a:r>
            <a:endParaRPr b="0" i="0" sz="1800" u="none" cap="none" strike="noStrike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sng" cap="none" strike="noStrike">
                <a:solidFill>
                  <a:schemeClr val="hlink"/>
                </a:solidFill>
                <a:latin typeface="Raleway Medium"/>
                <a:ea typeface="Raleway Medium"/>
                <a:cs typeface="Raleway Medium"/>
                <a:sym typeface="Raleway Medium"/>
                <a:hlinkClick r:id="rId3"/>
              </a:rPr>
              <a:t>http://foundation.zurb.com</a:t>
            </a:r>
            <a:endParaRPr b="0" i="0" sz="1800" u="none" cap="none" strike="noStrike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BassCss</a:t>
            </a:r>
            <a:endParaRPr b="0" i="0" sz="1800" u="none" cap="none" strike="noStrike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sng" cap="none" strike="noStrike">
                <a:solidFill>
                  <a:schemeClr val="hlink"/>
                </a:solidFill>
                <a:latin typeface="Raleway Medium"/>
                <a:ea typeface="Raleway Medium"/>
                <a:cs typeface="Raleway Medium"/>
                <a:sym typeface="Raleway Medium"/>
                <a:hlinkClick r:id="rId4"/>
              </a:rPr>
              <a:t>http://www.basscss.com/</a:t>
            </a:r>
            <a:endParaRPr b="0" i="0" sz="1800" u="none" cap="none" strike="noStrike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Tachyons</a:t>
            </a:r>
            <a:endParaRPr b="0" i="0" sz="1800" u="none" cap="none" strike="noStrike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sng" cap="none" strike="noStrike">
                <a:solidFill>
                  <a:schemeClr val="hlink"/>
                </a:solidFill>
                <a:latin typeface="Raleway Medium"/>
                <a:ea typeface="Raleway Medium"/>
                <a:cs typeface="Raleway Medium"/>
                <a:sym typeface="Raleway Medium"/>
                <a:hlinkClick r:id="rId5"/>
              </a:rPr>
              <a:t>http://tachyons.io</a:t>
            </a:r>
            <a:endParaRPr b="0" i="0" sz="1800" u="none" cap="none" strike="noStrike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Semantic UI</a:t>
            </a:r>
            <a:endParaRPr b="0" i="0" sz="1800" u="none" cap="none" strike="noStrike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sng" cap="none" strike="noStrike">
                <a:solidFill>
                  <a:schemeClr val="hlink"/>
                </a:solidFill>
                <a:latin typeface="Raleway Medium"/>
                <a:ea typeface="Raleway Medium"/>
                <a:cs typeface="Raleway Medium"/>
                <a:sym typeface="Raleway Medium"/>
                <a:hlinkClick r:id="rId6"/>
              </a:rPr>
              <a:t>http://semantic-ui.com/</a:t>
            </a:r>
            <a:endParaRPr b="0" i="0" sz="1800" u="none" cap="none" strike="noStrike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1115550" y="2042700"/>
            <a:ext cx="69129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/>
              <a:t>Revisão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265500" y="831275"/>
            <a:ext cx="4045200" cy="188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/>
              <a:t>Anteriormente</a:t>
            </a:r>
            <a:endParaRPr/>
          </a:p>
        </p:txBody>
      </p:sp>
      <p:sp>
        <p:nvSpPr>
          <p:cNvPr id="133" name="Google Shape;133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pt-BR"/>
              <a:t>Grid Bootstrap</a:t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7825" y="742950"/>
            <a:ext cx="36576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580625" y="4178600"/>
            <a:ext cx="64239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lang="pt-BR" sz="1400">
                <a:latin typeface="Raleway Medium"/>
                <a:ea typeface="Raleway Medium"/>
                <a:cs typeface="Raleway Medium"/>
                <a:sym typeface="Raleway Medium"/>
              </a:rPr>
              <a:t>navbar: </a:t>
            </a:r>
            <a:r>
              <a:rPr b="0" lang="pt-BR" sz="1400" u="sng">
                <a:solidFill>
                  <a:schemeClr val="hlink"/>
                </a:solidFill>
                <a:latin typeface="Raleway Medium"/>
                <a:ea typeface="Raleway Medium"/>
                <a:cs typeface="Raleway Medium"/>
                <a:sym typeface="Raleway Medium"/>
                <a:hlinkClick r:id="rId3"/>
              </a:rPr>
              <a:t>https://www.w3schools.com/booTsTrap/bootstrap_navbar.asp</a:t>
            </a:r>
            <a:endParaRPr b="0" sz="14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4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40" name="Google Shape;140;p25"/>
          <p:cNvSpPr txBox="1"/>
          <p:nvPr>
            <p:ph idx="4294967295" type="title"/>
          </p:nvPr>
        </p:nvSpPr>
        <p:spPr>
          <a:xfrm>
            <a:off x="265500" y="184900"/>
            <a:ext cx="67911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 sz="3000">
                <a:latin typeface="Raleway"/>
                <a:ea typeface="Raleway"/>
                <a:cs typeface="Raleway"/>
                <a:sym typeface="Raleway"/>
              </a:rPr>
              <a:t>Bootstrap - Responsivo</a:t>
            </a:r>
            <a:endParaRPr b="1" sz="3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1" name="Google Shape;141;p25"/>
          <p:cNvSpPr txBox="1"/>
          <p:nvPr>
            <p:ph idx="4294967295" type="subTitle"/>
          </p:nvPr>
        </p:nvSpPr>
        <p:spPr>
          <a:xfrm>
            <a:off x="265500" y="1135950"/>
            <a:ext cx="8135100" cy="19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SemiBold"/>
              <a:buChar char="●"/>
            </a:pPr>
            <a:r>
              <a:rPr lang="pt-BR">
                <a:latin typeface="Raleway SemiBold"/>
                <a:ea typeface="Raleway SemiBold"/>
                <a:cs typeface="Raleway SemiBold"/>
                <a:sym typeface="Raleway SemiBold"/>
              </a:rPr>
              <a:t>O layout se ajusta de acordo com o tamanho do dispositivo.</a:t>
            </a:r>
            <a:endParaRPr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SemiBold"/>
              <a:buChar char="●"/>
            </a:pPr>
            <a:r>
              <a:rPr lang="pt-BR">
                <a:latin typeface="Raleway SemiBold"/>
                <a:ea typeface="Raleway SemiBold"/>
                <a:cs typeface="Raleway SemiBold"/>
                <a:sym typeface="Raleway SemiBold"/>
              </a:rPr>
              <a:t>Breakpoints (lg, md, sm, xs)</a:t>
            </a:r>
            <a:endParaRPr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SemiBold"/>
              <a:buChar char="●"/>
            </a:pPr>
            <a:r>
              <a:rPr lang="pt-BR">
                <a:latin typeface="Raleway SemiBold"/>
                <a:ea typeface="Raleway SemiBold"/>
                <a:cs typeface="Raleway SemiBold"/>
                <a:sym typeface="Raleway SemiBold"/>
              </a:rPr>
              <a:t>img-responsive</a:t>
            </a:r>
            <a:endParaRPr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SemiBold"/>
              <a:buChar char="●"/>
            </a:pPr>
            <a:r>
              <a:rPr lang="pt-BR">
                <a:latin typeface="Raleway SemiBold"/>
                <a:ea typeface="Raleway SemiBold"/>
                <a:cs typeface="Raleway SemiBold"/>
                <a:sym typeface="Raleway SemiBold"/>
              </a:rPr>
              <a:t>navbar collapse</a:t>
            </a:r>
            <a:endParaRPr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idx="4294967295" type="title"/>
          </p:nvPr>
        </p:nvSpPr>
        <p:spPr>
          <a:xfrm>
            <a:off x="265500" y="184900"/>
            <a:ext cx="67911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 sz="3000">
                <a:latin typeface="Raleway"/>
                <a:ea typeface="Raleway"/>
                <a:cs typeface="Raleway"/>
                <a:sym typeface="Raleway"/>
              </a:rPr>
              <a:t>Bootstrap - Componentes</a:t>
            </a:r>
            <a:endParaRPr b="1" sz="3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7" name="Google Shape;147;p26"/>
          <p:cNvSpPr txBox="1"/>
          <p:nvPr>
            <p:ph idx="4294967295" type="subTitle"/>
          </p:nvPr>
        </p:nvSpPr>
        <p:spPr>
          <a:xfrm>
            <a:off x="265500" y="1135950"/>
            <a:ext cx="8135100" cy="19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aleway SemiBold"/>
              <a:buChar char="●"/>
            </a:pPr>
            <a:r>
              <a:rPr lang="pt-BR" sz="2200">
                <a:latin typeface="Raleway SemiBold"/>
                <a:ea typeface="Raleway SemiBold"/>
                <a:cs typeface="Raleway SemiBold"/>
                <a:sym typeface="Raleway SemiBold"/>
              </a:rPr>
              <a:t>Formulário</a:t>
            </a:r>
            <a:endParaRPr sz="220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aleway SemiBold"/>
              <a:buChar char="●"/>
            </a:pPr>
            <a:r>
              <a:rPr lang="pt-BR" sz="2200">
                <a:latin typeface="Raleway SemiBold"/>
                <a:ea typeface="Raleway SemiBold"/>
                <a:cs typeface="Raleway SemiBold"/>
                <a:sym typeface="Raleway SemiBold"/>
              </a:rPr>
              <a:t>Modal</a:t>
            </a:r>
            <a:endParaRPr sz="220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aleway SemiBold"/>
              <a:buChar char="●"/>
            </a:pPr>
            <a:r>
              <a:rPr lang="pt-BR" sz="2200">
                <a:latin typeface="Raleway SemiBold"/>
                <a:ea typeface="Raleway SemiBold"/>
                <a:cs typeface="Raleway SemiBold"/>
                <a:sym typeface="Raleway SemiBold"/>
              </a:rPr>
              <a:t>Carousel/Slide</a:t>
            </a:r>
            <a:endParaRPr sz="220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idx="4294967295" type="title"/>
          </p:nvPr>
        </p:nvSpPr>
        <p:spPr>
          <a:xfrm>
            <a:off x="481709" y="184900"/>
            <a:ext cx="67911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 sz="3000">
                <a:latin typeface="Raleway"/>
                <a:ea typeface="Raleway"/>
                <a:cs typeface="Raleway"/>
                <a:sym typeface="Raleway"/>
              </a:rPr>
              <a:t>Módulo 1 - HTML &amp; CSS</a:t>
            </a:r>
            <a:endParaRPr b="1" sz="3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3" name="Google Shape;153;p27"/>
          <p:cNvSpPr txBox="1"/>
          <p:nvPr>
            <p:ph idx="4294967295" type="subTitle"/>
          </p:nvPr>
        </p:nvSpPr>
        <p:spPr>
          <a:xfrm>
            <a:off x="481700" y="908375"/>
            <a:ext cx="4969200" cy="3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Raleway SemiBold"/>
                <a:ea typeface="Raleway SemiBold"/>
                <a:cs typeface="Raleway SemiBold"/>
                <a:sym typeface="Raleway SemiBold"/>
              </a:rPr>
              <a:t>- Introdução ao HTML</a:t>
            </a:r>
            <a:endParaRPr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Raleway SemiBold"/>
                <a:ea typeface="Raleway SemiBold"/>
                <a:cs typeface="Raleway SemiBold"/>
                <a:sym typeface="Raleway SemiBold"/>
              </a:rPr>
              <a:t>- Conceito de TAG</a:t>
            </a:r>
            <a:endParaRPr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Raleway SemiBold"/>
                <a:ea typeface="Raleway SemiBold"/>
                <a:cs typeface="Raleway SemiBold"/>
                <a:sym typeface="Raleway SemiBold"/>
              </a:rPr>
              <a:t>- Conceito de Elemento</a:t>
            </a:r>
            <a:endParaRPr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Raleway SemiBold"/>
                <a:ea typeface="Raleway SemiBold"/>
                <a:cs typeface="Raleway SemiBold"/>
                <a:sym typeface="Raleway SemiBold"/>
              </a:rPr>
              <a:t>- Estrutura básica de um documento HTML</a:t>
            </a:r>
            <a:endParaRPr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Raleway SemiBold"/>
                <a:ea typeface="Raleway SemiBold"/>
                <a:cs typeface="Raleway SemiBold"/>
                <a:sym typeface="Raleway SemiBold"/>
              </a:rPr>
              <a:t>- Conceito de atributo</a:t>
            </a:r>
            <a:endParaRPr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Raleway SemiBold"/>
                <a:ea typeface="Raleway SemiBold"/>
                <a:cs typeface="Raleway SemiBold"/>
                <a:sym typeface="Raleway SemiBold"/>
              </a:rPr>
              <a:t>- Introdução a CSS</a:t>
            </a:r>
            <a:endParaRPr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Raleway SemiBold"/>
                <a:ea typeface="Raleway SemiBold"/>
                <a:cs typeface="Raleway SemiBold"/>
                <a:sym typeface="Raleway SemiBold"/>
              </a:rPr>
              <a:t>- Como vincular CSS</a:t>
            </a:r>
            <a:endParaRPr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 SemiBold"/>
                <a:ea typeface="Raleway SemiBold"/>
                <a:cs typeface="Raleway SemiBold"/>
                <a:sym typeface="Raleway SemiBold"/>
              </a:rPr>
              <a:t>- Seletores (TAGS)</a:t>
            </a:r>
            <a:endParaRPr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title"/>
          </p:nvPr>
        </p:nvSpPr>
        <p:spPr>
          <a:xfrm>
            <a:off x="265500" y="1268912"/>
            <a:ext cx="4045200" cy="128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/>
              <a:t>Na última aula</a:t>
            </a:r>
            <a:endParaRPr/>
          </a:p>
        </p:txBody>
      </p:sp>
      <p:sp>
        <p:nvSpPr>
          <p:cNvPr id="43" name="Google Shape;43;p10"/>
          <p:cNvSpPr txBox="1"/>
          <p:nvPr>
            <p:ph idx="1" type="subTitle"/>
          </p:nvPr>
        </p:nvSpPr>
        <p:spPr>
          <a:xfrm>
            <a:off x="265500" y="2639488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pt-BR"/>
              <a:t>pseudo-elementos, tabelas e barras de navegação</a:t>
            </a:r>
            <a:endParaRPr/>
          </a:p>
        </p:txBody>
      </p:sp>
      <p:pic>
        <p:nvPicPr>
          <p:cNvPr id="44" name="Google Shape;4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1725" y="1132937"/>
            <a:ext cx="3836825" cy="287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idx="4294967295" type="title"/>
          </p:nvPr>
        </p:nvSpPr>
        <p:spPr>
          <a:xfrm>
            <a:off x="481709" y="184900"/>
            <a:ext cx="67911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 sz="3000">
                <a:latin typeface="Raleway"/>
                <a:ea typeface="Raleway"/>
                <a:cs typeface="Raleway"/>
                <a:sym typeface="Raleway"/>
              </a:rPr>
              <a:t>Módulo 1 - HTML &amp; CSS</a:t>
            </a:r>
            <a:endParaRPr b="1" sz="3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9" name="Google Shape;159;p28"/>
          <p:cNvSpPr txBox="1"/>
          <p:nvPr>
            <p:ph idx="4294967295" type="subTitle"/>
          </p:nvPr>
        </p:nvSpPr>
        <p:spPr>
          <a:xfrm>
            <a:off x="481700" y="919725"/>
            <a:ext cx="4969200" cy="37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 SemiBold"/>
                <a:ea typeface="Raleway SemiBold"/>
                <a:cs typeface="Raleway SemiBold"/>
                <a:sym typeface="Raleway SemiBold"/>
              </a:rPr>
              <a:t>- URLs relativas e absolutas</a:t>
            </a:r>
            <a:endParaRPr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 SemiBold"/>
                <a:ea typeface="Raleway SemiBold"/>
                <a:cs typeface="Raleway SemiBold"/>
                <a:sym typeface="Raleway SemiBold"/>
              </a:rPr>
              <a:t>- Links e seus tipos</a:t>
            </a:r>
            <a:endParaRPr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 SemiBold"/>
                <a:ea typeface="Raleway SemiBold"/>
                <a:cs typeface="Raleway SemiBold"/>
                <a:sym typeface="Raleway SemiBold"/>
              </a:rPr>
              <a:t>- Imagens</a:t>
            </a:r>
            <a:endParaRPr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 SemiBold"/>
                <a:ea typeface="Raleway SemiBold"/>
                <a:cs typeface="Raleway SemiBold"/>
                <a:sym typeface="Raleway SemiBold"/>
              </a:rPr>
              <a:t>- Inserindo multimídias</a:t>
            </a:r>
            <a:endParaRPr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 SemiBold"/>
                <a:ea typeface="Raleway SemiBold"/>
                <a:cs typeface="Raleway SemiBold"/>
                <a:sym typeface="Raleway SemiBold"/>
              </a:rPr>
              <a:t>- Backgrounds do CSS</a:t>
            </a:r>
            <a:endParaRPr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 SemiBold"/>
                <a:ea typeface="Raleway SemiBold"/>
                <a:cs typeface="Raleway SemiBold"/>
                <a:sym typeface="Raleway SemiBold"/>
              </a:rPr>
              <a:t>- Seletores (ID e Class)</a:t>
            </a:r>
            <a:endParaRPr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 SemiBold"/>
                <a:ea typeface="Raleway SemiBold"/>
                <a:cs typeface="Raleway SemiBold"/>
                <a:sym typeface="Raleway SemiBold"/>
              </a:rPr>
              <a:t>- Formatando textos</a:t>
            </a:r>
            <a:endParaRPr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 SemiBold"/>
                <a:ea typeface="Raleway SemiBold"/>
                <a:cs typeface="Raleway SemiBold"/>
                <a:sym typeface="Raleway SemiBold"/>
              </a:rPr>
              <a:t>- Formulários HTML</a:t>
            </a:r>
            <a:endParaRPr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 SemiBold"/>
                <a:ea typeface="Raleway SemiBold"/>
                <a:cs typeface="Raleway SemiBold"/>
                <a:sym typeface="Raleway SemiBold"/>
              </a:rPr>
              <a:t>- Pseudo Seletores</a:t>
            </a:r>
            <a:endParaRPr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idx="4294967295" type="title"/>
          </p:nvPr>
        </p:nvSpPr>
        <p:spPr>
          <a:xfrm>
            <a:off x="481709" y="184900"/>
            <a:ext cx="67911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 sz="3000">
                <a:latin typeface="Raleway"/>
                <a:ea typeface="Raleway"/>
                <a:cs typeface="Raleway"/>
                <a:sym typeface="Raleway"/>
              </a:rPr>
              <a:t>Módulo 1 - HTML &amp; CSS</a:t>
            </a:r>
            <a:endParaRPr b="1" sz="3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5" name="Google Shape;165;p29"/>
          <p:cNvSpPr txBox="1"/>
          <p:nvPr>
            <p:ph idx="4294967295" type="subTitle"/>
          </p:nvPr>
        </p:nvSpPr>
        <p:spPr>
          <a:xfrm>
            <a:off x="481700" y="919725"/>
            <a:ext cx="4969200" cy="37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 SemiBold"/>
                <a:ea typeface="Raleway SemiBold"/>
                <a:cs typeface="Raleway SemiBold"/>
                <a:sym typeface="Raleway SemiBold"/>
              </a:rPr>
              <a:t>- Containers DIV e SPAN</a:t>
            </a:r>
            <a:endParaRPr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 SemiBold"/>
                <a:ea typeface="Raleway SemiBold"/>
                <a:cs typeface="Raleway SemiBold"/>
                <a:sym typeface="Raleway SemiBold"/>
              </a:rPr>
              <a:t>- Containers semânticos</a:t>
            </a:r>
            <a:endParaRPr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 SemiBold"/>
                <a:ea typeface="Raleway SemiBold"/>
                <a:cs typeface="Raleway SemiBold"/>
                <a:sym typeface="Raleway SemiBold"/>
              </a:rPr>
              <a:t>- Modelos de caixa</a:t>
            </a:r>
            <a:endParaRPr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 SemiBold"/>
                <a:ea typeface="Raleway SemiBold"/>
                <a:cs typeface="Raleway SemiBold"/>
                <a:sym typeface="Raleway SemiBold"/>
              </a:rPr>
              <a:t>- Overflow</a:t>
            </a:r>
            <a:endParaRPr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 SemiBold"/>
                <a:ea typeface="Raleway SemiBold"/>
                <a:cs typeface="Raleway SemiBold"/>
                <a:sym typeface="Raleway SemiBold"/>
              </a:rPr>
              <a:t>- Tipos de Posicionamento</a:t>
            </a:r>
            <a:endParaRPr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 SemiBold"/>
                <a:ea typeface="Raleway SemiBold"/>
                <a:cs typeface="Raleway SemiBold"/>
                <a:sym typeface="Raleway SemiBold"/>
              </a:rPr>
              <a:t>- Propriedades: top, right, bottom, left</a:t>
            </a:r>
            <a:endParaRPr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 SemiBold"/>
                <a:ea typeface="Raleway SemiBold"/>
                <a:cs typeface="Raleway SemiBold"/>
                <a:sym typeface="Raleway SemiBold"/>
              </a:rPr>
              <a:t>- Ordem de camadas</a:t>
            </a:r>
            <a:endParaRPr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idx="4294967295" type="title"/>
          </p:nvPr>
        </p:nvSpPr>
        <p:spPr>
          <a:xfrm>
            <a:off x="481709" y="184900"/>
            <a:ext cx="67911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 sz="3000">
                <a:latin typeface="Raleway"/>
                <a:ea typeface="Raleway"/>
                <a:cs typeface="Raleway"/>
                <a:sym typeface="Raleway"/>
              </a:rPr>
              <a:t>Módulo 1 - HTML &amp; CSS</a:t>
            </a:r>
            <a:endParaRPr b="1" sz="3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1" name="Google Shape;171;p30"/>
          <p:cNvSpPr txBox="1"/>
          <p:nvPr>
            <p:ph idx="4294967295" type="subTitle"/>
          </p:nvPr>
        </p:nvSpPr>
        <p:spPr>
          <a:xfrm>
            <a:off x="481700" y="919725"/>
            <a:ext cx="4969200" cy="37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SemiBold"/>
              <a:buChar char="-"/>
            </a:pPr>
            <a:r>
              <a:rPr lang="pt-BR">
                <a:latin typeface="Raleway SemiBold"/>
                <a:ea typeface="Raleway SemiBold"/>
                <a:cs typeface="Raleway SemiBold"/>
                <a:sym typeface="Raleway SemiBold"/>
              </a:rPr>
              <a:t>display flex</a:t>
            </a:r>
            <a:endParaRPr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SemiBold"/>
              <a:buChar char="-"/>
            </a:pPr>
            <a:r>
              <a:rPr lang="pt-BR">
                <a:latin typeface="Raleway SemiBold"/>
                <a:ea typeface="Raleway SemiBold"/>
                <a:cs typeface="Raleway SemiBold"/>
                <a:sym typeface="Raleway SemiBold"/>
              </a:rPr>
              <a:t>flex-direction</a:t>
            </a:r>
            <a:endParaRPr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SemiBold"/>
              <a:buChar char="-"/>
            </a:pPr>
            <a:r>
              <a:rPr lang="pt-BR">
                <a:latin typeface="Raleway SemiBold"/>
                <a:ea typeface="Raleway SemiBold"/>
                <a:cs typeface="Raleway SemiBold"/>
                <a:sym typeface="Raleway SemiBold"/>
              </a:rPr>
              <a:t>justify-content</a:t>
            </a:r>
            <a:endParaRPr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SemiBold"/>
              <a:buChar char="-"/>
            </a:pPr>
            <a:r>
              <a:rPr lang="pt-BR">
                <a:latin typeface="Raleway SemiBold"/>
                <a:ea typeface="Raleway SemiBold"/>
                <a:cs typeface="Raleway SemiBold"/>
                <a:sym typeface="Raleway SemiBold"/>
              </a:rPr>
              <a:t>flex-wrap</a:t>
            </a:r>
            <a:endParaRPr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SemiBold"/>
              <a:buChar char="-"/>
            </a:pPr>
            <a:r>
              <a:rPr lang="pt-BR">
                <a:latin typeface="Raleway SemiBold"/>
                <a:ea typeface="Raleway SemiBold"/>
                <a:cs typeface="Raleway SemiBold"/>
                <a:sym typeface="Raleway SemiBold"/>
              </a:rPr>
              <a:t>align-items</a:t>
            </a:r>
            <a:endParaRPr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SemiBold"/>
              <a:buChar char="-"/>
            </a:pPr>
            <a:r>
              <a:rPr lang="pt-BR">
                <a:latin typeface="Raleway SemiBold"/>
                <a:ea typeface="Raleway SemiBold"/>
                <a:cs typeface="Raleway SemiBold"/>
                <a:sym typeface="Raleway SemiBold"/>
              </a:rPr>
              <a:t>align-content</a:t>
            </a:r>
            <a:endParaRPr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SemiBold"/>
              <a:buChar char="-"/>
            </a:pPr>
            <a:r>
              <a:rPr lang="pt-BR">
                <a:latin typeface="Raleway SemiBold"/>
                <a:ea typeface="Raleway SemiBold"/>
                <a:cs typeface="Raleway SemiBold"/>
                <a:sym typeface="Raleway SemiBold"/>
              </a:rPr>
              <a:t>align-self</a:t>
            </a:r>
            <a:endParaRPr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SemiBold"/>
              <a:buChar char="-"/>
            </a:pPr>
            <a:r>
              <a:rPr lang="pt-BR">
                <a:latin typeface="Raleway SemiBold"/>
                <a:ea typeface="Raleway SemiBold"/>
                <a:cs typeface="Raleway SemiBold"/>
                <a:sym typeface="Raleway SemiBold"/>
              </a:rPr>
              <a:t>DOJO</a:t>
            </a:r>
            <a:endParaRPr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idx="4294967295" type="title"/>
          </p:nvPr>
        </p:nvSpPr>
        <p:spPr>
          <a:xfrm>
            <a:off x="481709" y="184900"/>
            <a:ext cx="67911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 sz="3000">
                <a:latin typeface="Raleway"/>
                <a:ea typeface="Raleway"/>
                <a:cs typeface="Raleway"/>
                <a:sym typeface="Raleway"/>
              </a:rPr>
              <a:t>Módulo 1 - HTML &amp; CSS</a:t>
            </a:r>
            <a:endParaRPr b="1" sz="3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7" name="Google Shape;177;p31"/>
          <p:cNvSpPr txBox="1"/>
          <p:nvPr>
            <p:ph idx="4294967295" type="subTitle"/>
          </p:nvPr>
        </p:nvSpPr>
        <p:spPr>
          <a:xfrm>
            <a:off x="481700" y="919725"/>
            <a:ext cx="4969200" cy="37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 SemiBold"/>
                <a:ea typeface="Raleway SemiBold"/>
                <a:cs typeface="Raleway SemiBold"/>
                <a:sym typeface="Raleway SemiBold"/>
              </a:rPr>
              <a:t>- Mobile First</a:t>
            </a:r>
            <a:endParaRPr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 SemiBold"/>
                <a:ea typeface="Raleway SemiBold"/>
                <a:cs typeface="Raleway SemiBold"/>
                <a:sym typeface="Raleway SemiBold"/>
              </a:rPr>
              <a:t>- Viewport</a:t>
            </a:r>
            <a:endParaRPr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 SemiBold"/>
                <a:ea typeface="Raleway SemiBold"/>
                <a:cs typeface="Raleway SemiBold"/>
                <a:sym typeface="Raleway SemiBold"/>
              </a:rPr>
              <a:t>- Medidas relativas</a:t>
            </a:r>
            <a:endParaRPr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 SemiBold"/>
                <a:ea typeface="Raleway SemiBold"/>
                <a:cs typeface="Raleway SemiBold"/>
                <a:sym typeface="Raleway SemiBold"/>
              </a:rPr>
              <a:t>- Media-queries</a:t>
            </a:r>
            <a:endParaRPr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 SemiBold"/>
                <a:ea typeface="Raleway SemiBold"/>
                <a:cs typeface="Raleway SemiBold"/>
                <a:sym typeface="Raleway SemiBold"/>
              </a:rPr>
              <a:t>- Barra de navegação</a:t>
            </a:r>
            <a:endParaRPr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 SemiBold"/>
                <a:ea typeface="Raleway SemiBold"/>
                <a:cs typeface="Raleway SemiBold"/>
                <a:sym typeface="Raleway SemiBold"/>
              </a:rPr>
              <a:t>- Tabelas</a:t>
            </a:r>
            <a:endParaRPr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 SemiBold"/>
                <a:ea typeface="Raleway SemiBold"/>
                <a:cs typeface="Raleway SemiBold"/>
                <a:sym typeface="Raleway SemiBold"/>
              </a:rPr>
              <a:t>- Pseudo-elementos</a:t>
            </a:r>
            <a:endParaRPr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>
            <p:ph idx="4294967295" type="title"/>
          </p:nvPr>
        </p:nvSpPr>
        <p:spPr>
          <a:xfrm>
            <a:off x="481709" y="184900"/>
            <a:ext cx="67911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 sz="3000">
                <a:latin typeface="Raleway"/>
                <a:ea typeface="Raleway"/>
                <a:cs typeface="Raleway"/>
                <a:sym typeface="Raleway"/>
              </a:rPr>
              <a:t>Módulo 1 - HTML &amp; CSS</a:t>
            </a:r>
            <a:endParaRPr b="1" sz="3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3" name="Google Shape;183;p32"/>
          <p:cNvSpPr txBox="1"/>
          <p:nvPr>
            <p:ph idx="4294967295" type="subTitle"/>
          </p:nvPr>
        </p:nvSpPr>
        <p:spPr>
          <a:xfrm>
            <a:off x="481700" y="919725"/>
            <a:ext cx="4969200" cy="37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 SemiBold"/>
                <a:ea typeface="Raleway SemiBold"/>
                <a:cs typeface="Raleway SemiBold"/>
                <a:sym typeface="Raleway SemiBold"/>
              </a:rPr>
              <a:t>Bootstrap	</a:t>
            </a:r>
            <a:endParaRPr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SemiBold"/>
              <a:buChar char="-"/>
            </a:pPr>
            <a:r>
              <a:rPr lang="pt-BR">
                <a:latin typeface="Raleway SemiBold"/>
                <a:ea typeface="Raleway SemiBold"/>
                <a:cs typeface="Raleway SemiBold"/>
                <a:sym typeface="Raleway SemiBold"/>
              </a:rPr>
              <a:t>sistema de colunas</a:t>
            </a:r>
            <a:endParaRPr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SemiBold"/>
              <a:buChar char="-"/>
            </a:pPr>
            <a:r>
              <a:rPr lang="pt-BR">
                <a:latin typeface="Raleway SemiBold"/>
                <a:ea typeface="Raleway SemiBold"/>
                <a:cs typeface="Raleway SemiBold"/>
                <a:sym typeface="Raleway SemiBold"/>
              </a:rPr>
              <a:t>container</a:t>
            </a:r>
            <a:endParaRPr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SemiBold"/>
              <a:buChar char="-"/>
            </a:pPr>
            <a:r>
              <a:rPr lang="pt-BR">
                <a:latin typeface="Raleway SemiBold"/>
                <a:ea typeface="Raleway SemiBold"/>
                <a:cs typeface="Raleway SemiBold"/>
                <a:sym typeface="Raleway SemiBold"/>
              </a:rPr>
              <a:t>formulários</a:t>
            </a:r>
            <a:endParaRPr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SemiBold"/>
              <a:buChar char="-"/>
            </a:pPr>
            <a:r>
              <a:rPr lang="pt-BR">
                <a:latin typeface="Raleway SemiBold"/>
                <a:ea typeface="Raleway SemiBold"/>
                <a:cs typeface="Raleway SemiBold"/>
                <a:sym typeface="Raleway SemiBold"/>
              </a:rPr>
              <a:t>utilidades</a:t>
            </a:r>
            <a:endParaRPr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SemiBold"/>
              <a:buChar char="-"/>
            </a:pPr>
            <a:r>
              <a:rPr lang="pt-BR">
                <a:latin typeface="Raleway SemiBold"/>
                <a:ea typeface="Raleway SemiBold"/>
                <a:cs typeface="Raleway SemiBold"/>
                <a:sym typeface="Raleway SemiBold"/>
              </a:rPr>
              <a:t>documentação</a:t>
            </a:r>
            <a:endParaRPr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5075" y="1464812"/>
            <a:ext cx="3253850" cy="273272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1"/>
          <p:cNvSpPr txBox="1"/>
          <p:nvPr>
            <p:ph idx="4294967295" type="title"/>
          </p:nvPr>
        </p:nvSpPr>
        <p:spPr>
          <a:xfrm>
            <a:off x="412150" y="199625"/>
            <a:ext cx="71904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Bootstrap - Framework para layouts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4294967295" type="title"/>
          </p:nvPr>
        </p:nvSpPr>
        <p:spPr>
          <a:xfrm>
            <a:off x="412150" y="199625"/>
            <a:ext cx="71904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Bootstrap - Container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6" name="Google Shape;56;p12"/>
          <p:cNvSpPr txBox="1"/>
          <p:nvPr/>
        </p:nvSpPr>
        <p:spPr>
          <a:xfrm>
            <a:off x="412150" y="1015175"/>
            <a:ext cx="6824100" cy="12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&lt;div </a:t>
            </a:r>
            <a:r>
              <a:rPr b="1" i="0" lang="pt-BR" sz="2000" u="none" cap="none" strike="noStrike">
                <a:solidFill>
                  <a:srgbClr val="A61C00"/>
                </a:solidFill>
                <a:latin typeface="Courier New"/>
                <a:ea typeface="Courier New"/>
                <a:cs typeface="Courier New"/>
                <a:sym typeface="Courier New"/>
              </a:rPr>
              <a:t>class="container"</a:t>
            </a: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&lt;div </a:t>
            </a:r>
            <a:r>
              <a:rPr b="1" i="0" lang="pt-BR" sz="2000" u="none" cap="none" strike="noStrike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class="container-fluid"</a:t>
            </a: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57" name="Google Shape;57;p12"/>
          <p:cNvGraphicFramePr/>
          <p:nvPr/>
        </p:nvGraphicFramePr>
        <p:xfrm>
          <a:off x="1669750" y="2477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{7231F65D-6520-4B17-BFBC-3CAF01819F36}</a:tableStyleId>
              </a:tblPr>
              <a:tblGrid>
                <a:gridCol w="2320700"/>
                <a:gridCol w="978175"/>
                <a:gridCol w="25056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/>
                        <a:t>Viewport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/>
                        <a:t>Sigla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/>
                        <a:t>largura .container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Mobile (&lt;768px)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xs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100%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Tablets (≥768px)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sm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750px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Desktop (≥992px)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md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970px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Large Desktop (≥1200px)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lg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1170px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idx="4294967295" type="title"/>
          </p:nvPr>
        </p:nvSpPr>
        <p:spPr>
          <a:xfrm>
            <a:off x="412150" y="199625"/>
            <a:ext cx="71904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Bootstrap - Grid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3" name="Google Shape;63;p13"/>
          <p:cNvPicPr preferRelativeResize="0"/>
          <p:nvPr/>
        </p:nvPicPr>
        <p:blipFill rotWithShape="1">
          <a:blip r:embed="rId3">
            <a:alphaModFix/>
          </a:blip>
          <a:srcRect b="25205" l="0" r="0" t="0"/>
          <a:stretch/>
        </p:blipFill>
        <p:spPr>
          <a:xfrm>
            <a:off x="3150041" y="1373675"/>
            <a:ext cx="2843919" cy="316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/>
          <p:nvPr/>
        </p:nvSpPr>
        <p:spPr>
          <a:xfrm>
            <a:off x="412150" y="755725"/>
            <a:ext cx="64971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Grid, ou grade em português, é a maneira que o bootstrap divide sua tela.</a:t>
            </a:r>
            <a:endParaRPr b="0" i="0" sz="1400" u="none" cap="none" strike="noStrik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idx="4294967295" type="title"/>
          </p:nvPr>
        </p:nvSpPr>
        <p:spPr>
          <a:xfrm>
            <a:off x="412150" y="199625"/>
            <a:ext cx="71904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Bootstrap - Grid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4755" y="1083400"/>
            <a:ext cx="4754490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idx="4294967295" type="title"/>
          </p:nvPr>
        </p:nvSpPr>
        <p:spPr>
          <a:xfrm>
            <a:off x="412150" y="199625"/>
            <a:ext cx="71904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Bootstrap - Grid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8000" y="1063600"/>
            <a:ext cx="4788000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idx="4294967295" type="title"/>
          </p:nvPr>
        </p:nvSpPr>
        <p:spPr>
          <a:xfrm>
            <a:off x="412150" y="199625"/>
            <a:ext cx="71904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Bootstrap - Grid básica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412150" y="992550"/>
            <a:ext cx="6824100" cy="31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&lt;div </a:t>
            </a:r>
            <a:r>
              <a:rPr b="1" i="0" lang="pt-BR" sz="2000" u="none" cap="none" strike="noStrike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class="row"</a:t>
            </a: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&lt;div </a:t>
            </a:r>
            <a:r>
              <a:rPr b="1" i="0" lang="pt-BR" sz="2000" u="none" cap="none" strike="noStrike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class="col-lg-8"</a:t>
            </a: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...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&lt;div </a:t>
            </a:r>
            <a:r>
              <a:rPr b="1" i="0" lang="pt-BR" sz="2000" u="none" cap="none" strike="noStrike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class="col-lg-4"</a:t>
            </a: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...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idx="4294967295" type="title"/>
          </p:nvPr>
        </p:nvSpPr>
        <p:spPr>
          <a:xfrm>
            <a:off x="412150" y="199625"/>
            <a:ext cx="71904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Bootstrap - Grid básica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412150" y="755725"/>
            <a:ext cx="64971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Grade básica para diferentes viewports.</a:t>
            </a:r>
            <a:endParaRPr b="0" i="0" sz="1400" u="none" cap="none" strike="noStrik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412150" y="1173025"/>
            <a:ext cx="8329500" cy="31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&lt;div </a:t>
            </a:r>
            <a:r>
              <a:rPr b="1" i="0" lang="pt-BR" sz="2000" u="none" cap="none" strike="noStrike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class="row"</a:t>
            </a: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&lt;div </a:t>
            </a:r>
            <a:r>
              <a:rPr b="1" i="0" lang="pt-BR" sz="2000" u="none" cap="none" strike="noStrike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class="col-lg-8 col-md-6 col-xs-12"</a:t>
            </a: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...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&lt;div </a:t>
            </a:r>
            <a:r>
              <a:rPr b="1" i="0" lang="pt-BR" sz="2000" u="none" cap="none" strike="noStrike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class="col-lg-4 col-md-6 col-xs-12"</a:t>
            </a: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...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